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2" r:id="rId17"/>
    <p:sldId id="274" r:id="rId18"/>
    <p:sldId id="281" r:id="rId19"/>
    <p:sldId id="276" r:id="rId20"/>
    <p:sldId id="278" r:id="rId21"/>
    <p:sldId id="279" r:id="rId22"/>
    <p:sldId id="280" r:id="rId23"/>
    <p:sldId id="261" r:id="rId24"/>
    <p:sldId id="283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AFBBB-4A01-4932-A80F-CDFB9D602340}" v="170" dt="2021-04-21T20:02:40.328"/>
    <p1510:client id="{8B3EC6A7-0BC9-4704-A279-3B9C60ED542E}" v="4039" dt="2021-04-21T19:52:17.613"/>
    <p1510:client id="{F0AF64C1-2FFC-448A-B6D9-0F7D42C62D40}" v="411" dt="2021-04-20T17:08:03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4/24/21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42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4/24/21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4/24/21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5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4/24/21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0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4/24/21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11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4/24/21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0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4/24/21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2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4/24/21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4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4/24/21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4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4/24/21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6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4/24/21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2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4/24/21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4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4/40/B%C3%BCndnis_90.jpg" TargetMode="External"/><Relationship Id="rId13" Type="http://schemas.openxmlformats.org/officeDocument/2006/relationships/hyperlink" Target="https://wahl.tagesspiegel.de/2017/zeitreise/1987/gruene-plakat/" TargetMode="External"/><Relationship Id="rId3" Type="http://schemas.openxmlformats.org/officeDocument/2006/relationships/hyperlink" Target="https://upload.wikimedia.org/wikipedia/commons/0/05/%C3%96kologisch-Demokratische_Partei.svg" TargetMode="External"/><Relationship Id="rId7" Type="http://schemas.openxmlformats.org/officeDocument/2006/relationships/hyperlink" Target="https://www.tagesschau.de/multimedia/bilder/crchart2302~_v-videowebl.jpg" TargetMode="External"/><Relationship Id="rId12" Type="http://schemas.openxmlformats.org/officeDocument/2006/relationships/hyperlink" Target="https://www.welt.de/politik/deutschland/article11327179/Die-Gruenen-waren-schon-1990-die-Dagegen-Partei.html" TargetMode="External"/><Relationship Id="rId17" Type="http://schemas.openxmlformats.org/officeDocument/2006/relationships/hyperlink" Target="https://www.simplyscience.ch/teens-liesnach-archiv/articles/ein-windrad-fuer-jedes-haus.html" TargetMode="External"/><Relationship Id="rId2" Type="http://schemas.openxmlformats.org/officeDocument/2006/relationships/hyperlink" Target="https://www.bayernkurier.de/wp-content/uploads/2016/12/imago51407691h.jpg" TargetMode="External"/><Relationship Id="rId16" Type="http://schemas.openxmlformats.org/officeDocument/2006/relationships/hyperlink" Target="https://de.wikipedia.org/wiki/Annalena_Baerbock#/media/Datei:20180120_AB_HH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-cloud.n-tv.de/img/159271-1242845871000/o/1536/1536/Die-Auseinandersetzung-mit-dem-Fundi-Flugel-um-Petra-Kelly-im-Bild-Jutta-Ditfurth-und-Thomas-Ebermann-wird-Schilys-gesamte-Zeit-bei-den-Grunen-bestimmen.jpg" TargetMode="External"/><Relationship Id="rId11" Type="http://schemas.openxmlformats.org/officeDocument/2006/relationships/hyperlink" Target="https://www.stuttgarter-zeitung.de/inhalt.bundestagswahl-2017-das-sind-die-acht-kernthesen-der-gruenen.7b5b77df-506e-44ac-b0ac-a6e1f9c788bf.html" TargetMode="External"/><Relationship Id="rId5" Type="http://schemas.openxmlformats.org/officeDocument/2006/relationships/hyperlink" Target="https://www.zeitklicks.de/typo3temp/pics/5fdee7cd17.jpg" TargetMode="External"/><Relationship Id="rId15" Type="http://schemas.openxmlformats.org/officeDocument/2006/relationships/hyperlink" Target="https://www.pinterest.de/pin/25825397840552031/" TargetMode="External"/><Relationship Id="rId10" Type="http://schemas.openxmlformats.org/officeDocument/2006/relationships/hyperlink" Target="https://www.boell.de/sites/default/files/assets/boell.de/images/download_de/publikationen/2002_003_Grundsatzprogramm_Buendnis90DieGruenen.pdf" TargetMode="External"/><Relationship Id="rId4" Type="http://schemas.openxmlformats.org/officeDocument/2006/relationships/hyperlink" Target="https://de.wikipedia.org/wiki/B%C3%BCndnis_90#/media/Datei:B%C3%BCndnis_90.svg" TargetMode="External"/><Relationship Id="rId9" Type="http://schemas.openxmlformats.org/officeDocument/2006/relationships/hyperlink" Target="http://www.gruene-friedensinitiative.de/texte/faq.pdf" TargetMode="External"/><Relationship Id="rId14" Type="http://schemas.openxmlformats.org/officeDocument/2006/relationships/hyperlink" Target="https://de.wikipedia.org/wiki/Geschichte_von_B%C3%BCndnis_90/Die_Gr%C3%BCnen#/media/Datei:B%C3%BCndnis_90_Die_Gr%C3%BCnen.sv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ndelsblatt.com/politik/deutschland/bundestagswahl-2021-was-an-den-vorbehalten-gegen-die-gruenen-in-der-aussenpolitik-dran-ist/27040282.html?ticket=ST-1166798-UdXEZOhby0GxYdqhZfhI-ap5" TargetMode="External"/><Relationship Id="rId3" Type="http://schemas.openxmlformats.org/officeDocument/2006/relationships/hyperlink" Target="https://taz.de/Sexueller-Missbrauch/!5231440/" TargetMode="External"/><Relationship Id="rId7" Type="http://schemas.openxmlformats.org/officeDocument/2006/relationships/hyperlink" Target="https://www.boell.de/sites/default/files/assets/boell.de/images/download_de/publikationen/1993_002_Politische_Grundsaetze_Buendnis90DieGruenen.pdf?dimension1=division_agg" TargetMode="External"/><Relationship Id="rId2" Type="http://schemas.openxmlformats.org/officeDocument/2006/relationships/hyperlink" Target="https://www.sueddeutsche.de/politik/wahlumfrage-fdp-3-gruene-28-1.10818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oell.de/sites/default/files/assets/boell.de/images/download_de/publikationen/2002_003_Grundsatzprogramm_Buendnis90DieGruenen.pdf?dimension1=division_agg" TargetMode="External"/><Relationship Id="rId11" Type="http://schemas.openxmlformats.org/officeDocument/2006/relationships/hyperlink" Target="https://www.faz.net/aktuell/politik/inland/annalena-baerbock-oder-robert-habeck-union-beneidet-die-gruenen-17297155.html" TargetMode="External"/><Relationship Id="rId5" Type="http://schemas.openxmlformats.org/officeDocument/2006/relationships/hyperlink" Target="https://www.boell.de/sites/default/files/assets/boell.de/images/download_de/publikationen/1980_Wahlplattform_Bundestagswahl.pdf?dimension1=division_agg" TargetMode="External"/><Relationship Id="rId10" Type="http://schemas.openxmlformats.org/officeDocument/2006/relationships/hyperlink" Target="https://www.zdf.de/nachrichten/politik/gruene-kanzlerkandidatur-baerbock-100.html" TargetMode="External"/><Relationship Id="rId4" Type="http://schemas.openxmlformats.org/officeDocument/2006/relationships/hyperlink" Target="https://www.gruene.de/artikel/wahlprogramm-zur-bundestagswahl-2021" TargetMode="External"/><Relationship Id="rId9" Type="http://schemas.openxmlformats.org/officeDocument/2006/relationships/hyperlink" Target="https://www.spiegel.de/politik/deutschland/wahlumfrage-buendnis-90-die-gruenen-ziehen-an-cdu-csu-vorbei-a-a0bb7d41-b561-46c5-94e9-76eff934f1c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19E8A82B-D305-4B4D-B56F-7D85E7106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660"/>
            <a:ext cx="12463346" cy="74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EDC06-B455-4E16-A5D9-224CC8E1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Calibri Light"/>
              </a:rPr>
              <a:t>1994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786D82-F1A3-429F-9583-39FF7770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   Fraktionsvorsitz: Kerstin Müller und Joschka Fischer</a:t>
            </a:r>
            <a:endParaRPr lang="de-DE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   Erste grüne Vizepräsidentin vom Bundestag ist Antje Vollmer</a:t>
            </a:r>
            <a:endParaRPr lang="de-DE"/>
          </a:p>
        </p:txBody>
      </p:sp>
      <p:pic>
        <p:nvPicPr>
          <p:cNvPr id="4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F1BA8C3C-FE31-4B18-B6E6-34B4A80C6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814" y="1745411"/>
            <a:ext cx="682145" cy="4661138"/>
          </a:xfrm>
          <a:prstGeom prst="rect">
            <a:avLst/>
          </a:prstGeom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F0F2D386-A96D-40F3-BFC9-B7655F25B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2966" y="2713991"/>
            <a:ext cx="4741651" cy="292526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0988536-A915-48E0-92F1-643DA8FEE787}"/>
              </a:ext>
            </a:extLst>
          </p:cNvPr>
          <p:cNvSpPr txBox="1"/>
          <p:nvPr/>
        </p:nvSpPr>
        <p:spPr>
          <a:xfrm>
            <a:off x="3602966" y="5673305"/>
            <a:ext cx="54605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000">
                <a:ea typeface="+mn-lt"/>
                <a:cs typeface="+mn-lt"/>
              </a:rPr>
              <a:t>Von Unbekannt - </a:t>
            </a:r>
            <a:r>
              <a:rPr lang="de-DE" sz="1000" dirty="0">
                <a:ea typeface="+mn-lt"/>
                <a:cs typeface="+mn-lt"/>
              </a:rPr>
              <a:t>http://service.gruene-portal.de/parteilogo.583.0.</a:t>
            </a:r>
            <a:r>
              <a:rPr lang="de-DE" sz="1000">
                <a:ea typeface="+mn-lt"/>
                <a:cs typeface="+mn-lt"/>
              </a:rPr>
              <a:t>html, Logo, </a:t>
            </a:r>
            <a:r>
              <a:rPr lang="de-DE" sz="1000" dirty="0">
                <a:ea typeface="+mn-lt"/>
                <a:cs typeface="+mn-lt"/>
              </a:rPr>
              <a:t>https://de.wikipedia.org/w/index.php?curid=1814142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16723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80FFE-A898-4A23-B55E-D8D7AB69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Calibri Light"/>
              </a:rPr>
              <a:t>1998 - 2002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94B315-8B2E-4524-9282-748BE0BE7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de-DE">
                <a:latin typeface="Calibri"/>
                <a:cs typeface="Calibri" panose="020F0502020204030204"/>
              </a:rPr>
              <a:t>   Regieren mit SPD</a:t>
            </a:r>
          </a:p>
          <a:p>
            <a:pPr marL="0" indent="0">
              <a:buNone/>
            </a:pPr>
            <a:r>
              <a:rPr lang="de-DE">
                <a:latin typeface="Calibri"/>
                <a:cs typeface="Calibri" panose="020F0502020204030204"/>
              </a:rPr>
              <a:t>Reformen:</a:t>
            </a:r>
          </a:p>
          <a:p>
            <a:pPr marL="0" indent="0">
              <a:buNone/>
            </a:pPr>
            <a:r>
              <a:rPr lang="de-DE">
                <a:latin typeface="Calibri"/>
                <a:cs typeface="Calibri" panose="020F0502020204030204"/>
              </a:rPr>
              <a:t>   - Ökosteuer</a:t>
            </a:r>
          </a:p>
          <a:p>
            <a:pPr marL="0" indent="0">
              <a:buNone/>
            </a:pPr>
            <a:r>
              <a:rPr lang="de-DE">
                <a:latin typeface="Calibri"/>
                <a:cs typeface="Calibri" panose="020F0502020204030204"/>
              </a:rPr>
              <a:t>   - Erleichterung von Einbürgerung</a:t>
            </a:r>
          </a:p>
          <a:p>
            <a:pPr marL="0" indent="0">
              <a:buNone/>
            </a:pPr>
            <a:r>
              <a:rPr lang="de-DE">
                <a:latin typeface="Calibri"/>
                <a:cs typeface="Calibri" panose="020F0502020204030204"/>
              </a:rPr>
              <a:t>   - Ermöglichen von "Homo-Ehe" bis 2017</a:t>
            </a:r>
          </a:p>
          <a:p>
            <a:pPr marL="0" indent="0">
              <a:buNone/>
            </a:pPr>
            <a:r>
              <a:rPr lang="de-DE">
                <a:latin typeface="Calibri"/>
                <a:cs typeface="Calibri" panose="020F0502020204030204"/>
              </a:rPr>
              <a:t>   - das Erneuerbare-Energien-Gesetz</a:t>
            </a:r>
          </a:p>
          <a:p>
            <a:pPr marL="0" indent="0">
              <a:buNone/>
            </a:pPr>
            <a:r>
              <a:rPr lang="de-DE">
                <a:latin typeface="Calibri"/>
                <a:cs typeface="Calibri" panose="020F0502020204030204"/>
              </a:rPr>
              <a:t>   - "Atomkonsens" (Ausstieg bis 2021)</a:t>
            </a:r>
            <a:endParaRPr lang="de-DE" dirty="0">
              <a:latin typeface="Calibri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de-DE">
                <a:latin typeface="Calibri"/>
                <a:cs typeface="Calibri" panose="020F0502020204030204"/>
              </a:rPr>
              <a:t> Kritik für Atomkonsens, Afghanistaneinsätze und </a:t>
            </a:r>
          </a:p>
          <a:p>
            <a:pPr marL="0" indent="0">
              <a:buNone/>
            </a:pPr>
            <a:r>
              <a:rPr lang="de-DE">
                <a:latin typeface="Calibri"/>
                <a:cs typeface="Calibri" panose="020F0502020204030204"/>
              </a:rPr>
              <a:t>Kosovointervention</a:t>
            </a:r>
            <a:endParaRPr lang="de-DE">
              <a:cs typeface="Calibri" panose="020F0502020204030204"/>
            </a:endParaRPr>
          </a:p>
          <a:p>
            <a:pPr marL="0" indent="0">
              <a:buNone/>
            </a:pPr>
            <a:endParaRPr lang="de-DE" dirty="0">
              <a:latin typeface="Calibri"/>
              <a:cs typeface="Calibri" panose="020F0502020204030204"/>
            </a:endParaRPr>
          </a:p>
          <a:p>
            <a:pPr marL="0" indent="0">
              <a:buNone/>
            </a:pPr>
            <a:endParaRPr lang="de-DE" dirty="0"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endParaRPr lang="de-DE" dirty="0">
              <a:latin typeface="Times New Roman"/>
              <a:cs typeface="Calibri" panose="020F0502020204030204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A1B7A580-142D-4B1C-908B-CB699A46F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937" y="1745411"/>
            <a:ext cx="671900" cy="4618007"/>
          </a:xfrm>
          <a:prstGeom prst="rect">
            <a:avLst/>
          </a:prstGeom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FF97BDE3-3919-4778-B6BC-7ECB1799D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209" y="1740470"/>
            <a:ext cx="2950414" cy="462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2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EEDF6-C30F-4F73-B3F8-20B7A1CF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Calibri Light"/>
              </a:rPr>
              <a:t>2002 - 2005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E8E792-AA03-43B1-A101-320FAE28F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2. Regierungsbildung mit SPD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Überarbeitung des Grundsatzprogrammes</a:t>
            </a:r>
            <a:endParaRPr lang="de-DE" dirty="0">
              <a:cs typeface="Calibri" panose="020F0502020204030204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Kritisiert für Hartz-Reformen </a:t>
            </a:r>
            <a:endParaRPr lang="de-DE" dirty="0">
              <a:cs typeface="Calibri" panose="020F0502020204030204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655B48ED-924E-46CC-9F92-DC3F061CC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966" y="1745411"/>
            <a:ext cx="673465" cy="4646762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058C45F8-8564-4EE8-9313-1EEC52D2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076" y="1745770"/>
            <a:ext cx="2864868" cy="45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5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B8727-D318-4B70-B353-C390602F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0C8367-28B6-4EF1-B182-01BEC9872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2CB905-2DBC-4508-975A-7EBEBF98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de-DE" sz="3600">
                <a:solidFill>
                  <a:srgbClr val="FFFFFF"/>
                </a:solidFill>
                <a:cs typeface="Calibri Light"/>
              </a:rPr>
              <a:t>2005 - 2013</a:t>
            </a:r>
            <a:endParaRPr lang="de-DE" sz="360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726719-2DAC-4D72-A4C0-12BCCA431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de-DE" sz="1500" dirty="0">
                <a:solidFill>
                  <a:srgbClr val="FFFFFF"/>
                </a:solidFill>
                <a:cs typeface="Calibri" panose="020F0502020204030204"/>
              </a:rPr>
              <a:t>   Nicht mehr in Regierung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de-DE" sz="1500" dirty="0">
                <a:solidFill>
                  <a:srgbClr val="FFFFFF"/>
                </a:solidFill>
                <a:cs typeface="Calibri" panose="020F0502020204030204"/>
              </a:rPr>
              <a:t>   Enttäuschung über die Große Koalition macht die Grünen beliebter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9E3F4C-17F5-49E4-B05F-80C6B348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57661AB3-34FE-44C0-B486-9EF658AC0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1517039"/>
            <a:ext cx="6798082" cy="38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29BA0-FA97-4668-8BD7-5C369DE8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Calibri Light"/>
              </a:rPr>
              <a:t>2013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B4C743-61DC-4911-915D-EE6AC8BB6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   Debatte über Pädophile in der Partei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   Im Juni 2013 beauftragen die Grünen Studie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   Einrichtung von Hotline für Missbrauchsopfer </a:t>
            </a:r>
          </a:p>
          <a:p>
            <a:r>
              <a:rPr lang="de-DE">
                <a:cs typeface="Calibri" panose="020F0502020204030204"/>
              </a:rPr>
              <a:t>   2015 gibt es </a:t>
            </a:r>
            <a:r>
              <a:rPr lang="de-DE">
                <a:ea typeface="+mn-lt"/>
                <a:cs typeface="+mn-lt"/>
              </a:rPr>
              <a:t> „eine Zahlung in Anerkennung des ihnen zugefügten schweren Leides “ </a:t>
            </a:r>
            <a:endParaRPr lang="de-DE" dirty="0">
              <a:ea typeface="+mn-lt"/>
              <a:cs typeface="+mn-lt"/>
            </a:endParaRPr>
          </a:p>
          <a:p>
            <a:r>
              <a:rPr lang="de-DE">
                <a:ea typeface="+mn-lt"/>
                <a:cs typeface="+mn-lt"/>
              </a:rPr>
              <a:t>(Simone Peter – Parteichefin)</a:t>
            </a:r>
            <a:endParaRPr lang="de-DE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   Öffnung gegenüber der CDU als Koalitionspartner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   Verschärfung von Umwelt- und Energiepolitischer Durchsetzung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D58DB7BE-01B6-4E62-AC62-C31963377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521" y="1745411"/>
            <a:ext cx="687109" cy="46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0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B7562-CF32-4C29-9B3F-0F077D06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Calibri Light"/>
              </a:rPr>
              <a:t>2017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26B25A-35AD-4D81-8183-D7689D6AF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   Jamaika-Koalition scheitert an FDP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E1C56FBA-C8E9-4D23-88AE-DF2197F95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124" y="1745411"/>
            <a:ext cx="655149" cy="4632384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743392CC-8431-468C-8685-406BEEBC8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283133"/>
            <a:ext cx="5877462" cy="38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0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4">
            <a:extLst>
              <a:ext uri="{FF2B5EF4-FFF2-40B4-BE49-F238E27FC236}">
                <a16:creationId xmlns:a16="http://schemas.microsoft.com/office/drawing/2014/main" id="{62F5FE48-D49D-4C4B-927D-744AB30545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6799" b="11532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8593E4-9F18-4133-8E6D-49F2BD5E1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436080-D0B1-4DC6-A411-00CB22395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Führungskräfte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2D7CB0-CBA7-460E-824A-FAAA7D333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9630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70CD0-E19D-4169-8EDE-1F85EA32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de-DE">
                <a:cs typeface="Calibri Light"/>
              </a:rPr>
              <a:t>Annalena Baerbock</a:t>
            </a:r>
            <a:endParaRPr lang="de-DE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483FF92D-F296-436A-9934-9F1E5F87A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4" r="722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65D5C1-5853-482E-B913-FBA6007E0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 vert="horz" lIns="0" tIns="45720" rIns="0" bIns="45720" rtlCol="0">
            <a:norm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buFont typeface="Arial" panose="020F0502020204030204" pitchFamily="34" charset="0"/>
              <a:buChar char="•"/>
            </a:pPr>
            <a:r>
              <a:rPr lang="de-DE">
                <a:ea typeface="+mn-lt"/>
                <a:cs typeface="+mn-lt"/>
              </a:rPr>
              <a:t>  Seit dem 27. Januar 2018 ist sie Bundesvorsitzende der Grünen</a:t>
            </a:r>
            <a:endParaRPr lang="de-DE">
              <a:cs typeface="Calibri" panose="020F0502020204030204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Arial" panose="020F0502020204030204" pitchFamily="34" charset="0"/>
              <a:buChar char="•"/>
            </a:pPr>
            <a:r>
              <a:rPr lang="de-DE">
                <a:ea typeface="+mn-lt"/>
                <a:cs typeface="+mn-lt"/>
              </a:rPr>
              <a:t>  9. April 2021 als Kanzlerkandidatin für die Bundestagswahl 2021 vorgeschlagen</a:t>
            </a:r>
            <a:endParaRPr lang="de-DE">
              <a:cs typeface="Calibri" panose="020F0502020204030204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Arial" panose="020F0502020204030204" pitchFamily="34" charset="0"/>
              <a:buChar char="•"/>
            </a:pPr>
            <a:r>
              <a:rPr lang="de-DE">
                <a:ea typeface="+mn-lt"/>
                <a:cs typeface="+mn-lt"/>
              </a:rPr>
              <a:t>  seit 2013 Mitglied des Deutschen Bundestages</a:t>
            </a:r>
            <a:endParaRPr lang="de-DE">
              <a:cs typeface="Calibri" panose="020F0502020204030204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Arial" panose="020F0502020204030204" pitchFamily="34" charset="0"/>
              <a:buChar char="•"/>
            </a:pPr>
            <a:r>
              <a:rPr lang="de-DE">
                <a:ea typeface="+mn-lt"/>
                <a:cs typeface="+mn-lt"/>
              </a:rPr>
              <a:t>  Von 2012 bis 2015 Mitglied des Parteirats von Bündnis „Die Grünen“ </a:t>
            </a:r>
            <a:endParaRPr lang="de-DE">
              <a:cs typeface="Calibri" panose="020F0502020204030204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Arial" panose="020F0502020204030204" pitchFamily="34" charset="0"/>
              <a:buChar char="•"/>
            </a:pPr>
            <a:r>
              <a:rPr lang="de-DE">
                <a:ea typeface="+mn-lt"/>
                <a:cs typeface="+mn-lt"/>
              </a:rPr>
              <a:t>  von 2009 bis 2013 Vorsitzende des Landesverbands Brandenburg</a:t>
            </a:r>
            <a:endParaRPr lang="de-DE">
              <a:cs typeface="Calibri" panose="020F0502020204030204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098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215D2D-4297-4BB8-BB15-E5949092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de-DE">
                <a:cs typeface="Calibri Light"/>
              </a:rPr>
              <a:t>Robert Habeck</a:t>
            </a:r>
            <a:endParaRPr lang="de-DE"/>
          </a:p>
        </p:txBody>
      </p:sp>
      <p:pic>
        <p:nvPicPr>
          <p:cNvPr id="5" name="Grafik 5" descr="Ein Bild, das Text, Person, Mann, tragen enthält.&#10;&#10;Beschreibung automatisch generiert.">
            <a:extLst>
              <a:ext uri="{FF2B5EF4-FFF2-40B4-BE49-F238E27FC236}">
                <a16:creationId xmlns:a16="http://schemas.microsoft.com/office/drawing/2014/main" id="{F80BD88D-F020-4322-A474-E721B6989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89" r="10890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E3E8BE-914E-4C5D-B99A-615BBC61B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 vert="horz" lIns="0" tIns="45720" rIns="0" bIns="45720" rtlCol="0">
            <a:norm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buFont typeface="Arial" panose="020F0502020204030204" pitchFamily="34" charset="0"/>
              <a:buChar char="•"/>
            </a:pPr>
            <a:r>
              <a:rPr lang="de-DE">
                <a:cs typeface="Calibri"/>
              </a:rPr>
              <a:t>  27. Januar 2018 Bundesvorsitzender der Partei Bündnis „Die Grünen“</a:t>
            </a:r>
            <a:endParaRPr lang="de-DE">
              <a:ea typeface="+mn-lt"/>
              <a:cs typeface="+mn-lt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Arial" panose="020F0502020204030204" pitchFamily="34" charset="0"/>
              <a:buChar char="•"/>
            </a:pPr>
            <a:r>
              <a:rPr lang="de-DE">
                <a:cs typeface="Calibri"/>
              </a:rPr>
              <a:t>  Zog 2009 die Landesliste in den Schleswig-Holsteinischen Landtag ein + Fraktionsvorsitzender</a:t>
            </a:r>
            <a:endParaRPr lang="de-DE">
              <a:ea typeface="+mn-lt"/>
              <a:cs typeface="+mn-lt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Arial" panose="020F0502020204030204" pitchFamily="34" charset="0"/>
              <a:buChar char="•"/>
            </a:pPr>
            <a:r>
              <a:rPr lang="de-DE">
                <a:cs typeface="Calibri"/>
              </a:rPr>
              <a:t>  Bei der Neuwahl 2012 trat er als Spitzenkandidat an</a:t>
            </a:r>
            <a:endParaRPr lang="de-DE">
              <a:ea typeface="+mn-lt"/>
              <a:cs typeface="+mn-lt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Arial" panose="020F0502020204030204" pitchFamily="34" charset="0"/>
              <a:buChar char="•"/>
            </a:pPr>
            <a:r>
              <a:rPr lang="de-DE">
                <a:cs typeface="Calibri"/>
              </a:rPr>
              <a:t>  2017 stellvertretender Ministerpräsident + Minister für Energiewende, Landwirtschaft, Umwelt + ländliche Räume (übergangsweise)</a:t>
            </a:r>
            <a:endParaRPr lang="de-DE">
              <a:ea typeface="+mn-lt"/>
              <a:cs typeface="+mn-lt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1263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4C1D3501-3450-47DF-A780-64F0CD18C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695" b="80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C014F1-8E33-495F-A49E-7911F19D8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EDFC79E-BCBB-4215-8B20-7E5E591F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tx1"/>
                </a:solidFill>
                <a:cs typeface="Calibri Light"/>
              </a:rPr>
              <a:t>Parteiprogramm 2021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FCC0C0-111A-4488-90AE-9A091247C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   Klimagerechter Wohlstand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   Förderung von Unternehmergeist, Wettbewerb und Ideen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   Bezahlbaren Wohnraum schaffen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   Stärkung von Ausbildung und Studium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   Vielfalt, Anerkennung und gleiche Rechte für alle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   Eintreten für Frieden und Sicherheit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D2B04A-1137-44B5-B028-ACB68B02C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A227F-6DA2-4C84-A893-F326972F0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1300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5">
            <a:extLst>
              <a:ext uri="{FF2B5EF4-FFF2-40B4-BE49-F238E27FC236}">
                <a16:creationId xmlns:a16="http://schemas.microsoft.com/office/drawing/2014/main" id="{0B508451-61F6-4F4F-928B-A42FAD9C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4487"/>
            <a:ext cx="12203500" cy="684902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D395734-149B-49A4-830B-A9A0F56C9047}"/>
              </a:ext>
            </a:extLst>
          </p:cNvPr>
          <p:cNvSpPr/>
          <p:nvPr/>
        </p:nvSpPr>
        <p:spPr>
          <a:xfrm>
            <a:off x="-289932" y="5527289"/>
            <a:ext cx="4443478" cy="1333060"/>
          </a:xfrm>
          <a:prstGeom prst="rect">
            <a:avLst/>
          </a:prstGeom>
          <a:solidFill>
            <a:srgbClr val="1FA1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92E166-BB2E-4386-94EA-7D677D03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92" y="5634076"/>
            <a:ext cx="10515600" cy="1139709"/>
          </a:xfrm>
        </p:spPr>
        <p:txBody>
          <a:bodyPr/>
          <a:lstStyle/>
          <a:p>
            <a:r>
              <a:rPr lang="de-DE" sz="6000" dirty="0">
                <a:solidFill>
                  <a:schemeClr val="bg1"/>
                </a:solidFill>
                <a:latin typeface="Times New Roman"/>
                <a:cs typeface="Calibri Light"/>
              </a:rPr>
              <a:t>Historie</a:t>
            </a:r>
            <a:r>
              <a:rPr lang="de-DE" dirty="0">
                <a:solidFill>
                  <a:srgbClr val="92D050"/>
                </a:solidFill>
                <a:latin typeface="Times New Roman"/>
                <a:cs typeface="Calibri Light"/>
              </a:rPr>
              <a:t> </a:t>
            </a:r>
            <a:endParaRPr lang="de-DE" dirty="0">
              <a:solidFill>
                <a:srgbClr val="92D05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3746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FEF55-DCC1-44CC-883E-3E70F356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Calibri Light"/>
              </a:rPr>
              <a:t>Ansätze der Umsetzung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5EB46C-F568-43FD-ADFC-9E18A05E5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/>
              </a:rPr>
              <a:t>  Radikale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/>
              </a:rPr>
              <a:t>  Klima</a:t>
            </a:r>
            <a:endParaRPr lang="de-DE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/>
              </a:rPr>
              <a:t>   Regierung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/>
              </a:rPr>
              <a:t>  Grüner Bundeskanzler</a:t>
            </a:r>
          </a:p>
        </p:txBody>
      </p:sp>
    </p:spTree>
    <p:extLst>
      <p:ext uri="{BB962C8B-B14F-4D97-AF65-F5344CB8AC3E}">
        <p14:creationId xmlns:p14="http://schemas.microsoft.com/office/powerpoint/2010/main" val="3687577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5789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CC6162-C5D4-4320-9FFC-7A983A5B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26" y="-3515"/>
            <a:ext cx="3481946" cy="4665293"/>
          </a:xfrm>
        </p:spPr>
        <p:txBody>
          <a:bodyPr anchor="ctr">
            <a:normAutofit/>
          </a:bodyPr>
          <a:lstStyle/>
          <a:p>
            <a:r>
              <a:rPr lang="de-DE" sz="4000">
                <a:solidFill>
                  <a:srgbClr val="FFFFFF"/>
                </a:solidFill>
                <a:cs typeface="Calibri Light"/>
              </a:rPr>
              <a:t>Diskussionsfrage</a:t>
            </a:r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578973" y="0"/>
            <a:ext cx="761302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683B7-79C1-4FD2-A99E-70F912B0E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074" y="1606750"/>
            <a:ext cx="6104288" cy="5571065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de-DE" sz="2800">
                <a:solidFill>
                  <a:srgbClr val="FFFFFF"/>
                </a:solidFill>
                <a:ea typeface="+mn-lt"/>
                <a:cs typeface="+mn-lt"/>
              </a:rPr>
              <a:t>Sind die Grünen das was Deutschland jetzt braucht?</a:t>
            </a:r>
            <a:endParaRPr lang="de-DE" sz="2800">
              <a:solidFill>
                <a:srgbClr val="FFFFFF"/>
              </a:solidFill>
              <a:cs typeface="Calibri"/>
            </a:endParaRPr>
          </a:p>
          <a:p>
            <a:endParaRPr lang="de-DE" sz="18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630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84C786-A537-470C-A548-1E3EDC57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de-DE" sz="3600">
                <a:solidFill>
                  <a:srgbClr val="FFFFFF"/>
                </a:solidFill>
                <a:cs typeface="Calibri Light"/>
              </a:rPr>
              <a:t>Fazit</a:t>
            </a:r>
            <a:endParaRPr lang="de-DE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FC64D0-713C-41BA-BC51-830A64793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  Versprechungen stimmen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   Es gibt konkrete Ansätze zur Umsetzung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   Die Fähigkeit sich voll durchzusetzen ist noch nicht bewiesen</a:t>
            </a:r>
          </a:p>
          <a:p>
            <a:pPr marL="0" indent="0">
              <a:buNone/>
            </a:pPr>
            <a:endParaRPr lang="de-DE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7062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1F198-2B50-4FC1-8FC8-3052A883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Bildquellen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23568E-D33F-4C94-9840-9F8C3E97A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de-DE" sz="1400" dirty="0">
                <a:ea typeface="+mn-lt"/>
                <a:cs typeface="+mn-lt"/>
                <a:hlinkClick r:id="rId2"/>
              </a:rPr>
              <a:t>https://www.bayernkurier.de/wp-content/uploads/2016/12/imago51407691h.jpg</a:t>
            </a:r>
            <a:endParaRPr lang="de-DE" sz="1400" dirty="0">
              <a:ea typeface="+mn-lt"/>
              <a:cs typeface="+mn-lt"/>
            </a:endParaRPr>
          </a:p>
          <a:p>
            <a:r>
              <a:rPr lang="de-DE" sz="1400" dirty="0">
                <a:ea typeface="+mn-lt"/>
                <a:cs typeface="+mn-lt"/>
                <a:hlinkClick r:id="rId3"/>
              </a:rPr>
              <a:t>https://upload.wikimedia.org/wikipedia/commons/0/05/%C3%96kologisch-Demokratische_Partei.svg</a:t>
            </a:r>
            <a:endParaRPr lang="de-DE" sz="1400" dirty="0">
              <a:cs typeface="Calibri"/>
            </a:endParaRPr>
          </a:p>
          <a:p>
            <a:r>
              <a:rPr lang="de-DE" sz="1400" dirty="0">
                <a:ea typeface="+mn-lt"/>
                <a:cs typeface="+mn-lt"/>
                <a:hlinkClick r:id="rId4"/>
              </a:rPr>
              <a:t>Bündnis 90 - Bündnis 90 – Wikipedia</a:t>
            </a:r>
            <a:endParaRPr lang="de-DE" sz="1400" dirty="0">
              <a:cs typeface="Calibri"/>
            </a:endParaRPr>
          </a:p>
          <a:p>
            <a:r>
              <a:rPr lang="de-DE" sz="1400" dirty="0">
                <a:ea typeface="+mn-lt"/>
                <a:cs typeface="+mn-lt"/>
                <a:hlinkClick r:id="rId5"/>
              </a:rPr>
              <a:t>https://www.zeitklicks.de/typo3temp/pics/5fdee7cd17.jpg</a:t>
            </a:r>
            <a:endParaRPr lang="de-DE" sz="1400" dirty="0">
              <a:cs typeface="Calibri"/>
            </a:endParaRPr>
          </a:p>
          <a:p>
            <a:r>
              <a:rPr lang="de-DE" sz="1400" dirty="0">
                <a:ea typeface="+mn-lt"/>
                <a:cs typeface="+mn-lt"/>
                <a:hlinkClick r:id="rId6"/>
              </a:rPr>
              <a:t>https://apps-cloud.n-tv.de/img/159271-1242845871000/o/1536/1536/Die-Auseinandersetzung-mit-dem-Fundi-Flugel-um-Petra-Kelly-im-Bild-Jutta-Ditfurth-und-Thomas-Ebermann-wird-Schilys-gesamte-Zeit-bei-den-Grunen-bestimmen.jpg</a:t>
            </a:r>
            <a:endParaRPr lang="de-DE" sz="1400" dirty="0">
              <a:cs typeface="Calibri"/>
            </a:endParaRPr>
          </a:p>
          <a:p>
            <a:r>
              <a:rPr lang="de-DE" sz="1400" dirty="0">
                <a:ea typeface="+mn-lt"/>
                <a:cs typeface="+mn-lt"/>
                <a:hlinkClick r:id="rId7"/>
              </a:rPr>
              <a:t>https://www.tagesschau.de/multimedia/bilder/crchart2302~_v-videowebl.jpg</a:t>
            </a:r>
            <a:endParaRPr lang="de-DE" sz="1400" dirty="0">
              <a:cs typeface="Calibri"/>
            </a:endParaRPr>
          </a:p>
          <a:p>
            <a:r>
              <a:rPr lang="de-DE" sz="1400" dirty="0">
                <a:ea typeface="+mn-lt"/>
                <a:cs typeface="+mn-lt"/>
                <a:hlinkClick r:id="rId8"/>
              </a:rPr>
              <a:t>https://upload.wikimedia.org/wikipedia/commons/4/40/B%C3%BCndnis_90.jpg</a:t>
            </a:r>
            <a:endParaRPr lang="de-DE" sz="1400" dirty="0">
              <a:cs typeface="Calibri"/>
            </a:endParaRPr>
          </a:p>
          <a:p>
            <a:r>
              <a:rPr lang="de-DE" sz="1400" dirty="0">
                <a:ea typeface="+mn-lt"/>
                <a:cs typeface="+mn-lt"/>
                <a:hlinkClick r:id="rId9"/>
              </a:rPr>
              <a:t>http://www.gruene-friedensinitiative.de/texte/faq.pdf</a:t>
            </a:r>
            <a:endParaRPr lang="de-DE" sz="1400" dirty="0">
              <a:ea typeface="+mn-lt"/>
              <a:cs typeface="+mn-lt"/>
            </a:endParaRPr>
          </a:p>
          <a:p>
            <a:r>
              <a:rPr lang="de-DE" sz="1400" dirty="0">
                <a:ea typeface="+mn-lt"/>
                <a:cs typeface="+mn-lt"/>
                <a:hlinkClick r:id="rId10"/>
              </a:rPr>
              <a:t>Die Zukunft ist grün - Grundsatzprogramm (boell.de)</a:t>
            </a:r>
            <a:endParaRPr lang="de-DE" sz="1400" dirty="0">
              <a:ea typeface="+mn-lt"/>
              <a:cs typeface="+mn-lt"/>
            </a:endParaRPr>
          </a:p>
          <a:p>
            <a:r>
              <a:rPr lang="de-DE" sz="1400" dirty="0">
                <a:ea typeface="+mn-lt"/>
                <a:cs typeface="+mn-lt"/>
                <a:hlinkClick r:id="rId11"/>
              </a:rPr>
              <a:t>https://www.stuttgarter-zeitung.de/inhalt.bundestagswahl-2017-das-sind-die-acht-kernthesen-der-gruenen.7b5b77df-506e-44ac-b0ac-a6e1f9c788bf.html</a:t>
            </a:r>
            <a:endParaRPr lang="de-DE" sz="1400" dirty="0">
              <a:ea typeface="+mn-lt"/>
              <a:cs typeface="+mn-lt"/>
            </a:endParaRPr>
          </a:p>
          <a:p>
            <a:r>
              <a:rPr lang="de-DE" sz="1400" dirty="0">
                <a:ea typeface="+mn-lt"/>
                <a:cs typeface="+mn-lt"/>
                <a:hlinkClick r:id="rId12"/>
              </a:rPr>
              <a:t>https://www.welt.de/politik/deutschland/article11327179/Die-Gruenen-waren-schon-1990-die-Dagegen-Partei.html</a:t>
            </a:r>
            <a:endParaRPr lang="de-DE" sz="1400" dirty="0">
              <a:ea typeface="+mn-lt"/>
              <a:cs typeface="+mn-lt"/>
            </a:endParaRPr>
          </a:p>
          <a:p>
            <a:r>
              <a:rPr lang="de-DE" sz="1400" dirty="0">
                <a:ea typeface="+mn-lt"/>
                <a:cs typeface="+mn-lt"/>
                <a:hlinkClick r:id="rId13"/>
              </a:rPr>
              <a:t>https://wahl.tagesspiegel.de/2017/zeitreise/1987/gruene-plakat/</a:t>
            </a:r>
            <a:endParaRPr lang="de-DE" sz="1400" dirty="0">
              <a:ea typeface="+mn-lt"/>
              <a:cs typeface="+mn-lt"/>
            </a:endParaRPr>
          </a:p>
          <a:p>
            <a:r>
              <a:rPr lang="de-DE" sz="1400" dirty="0">
                <a:ea typeface="+mn-lt"/>
                <a:cs typeface="+mn-lt"/>
                <a:hlinkClick r:id="rId14"/>
              </a:rPr>
              <a:t>https://de.wikipedia.org/wiki/Geschichte_von_B%C3%BCndnis_90/Die_Gr%C3%BCnen#/media/Datei:B%C3%BCndnis_90_Die_Gr%C3%BCnen.svg</a:t>
            </a:r>
            <a:endParaRPr lang="de-DE" sz="1400" dirty="0">
              <a:ea typeface="+mn-lt"/>
              <a:cs typeface="+mn-lt"/>
            </a:endParaRPr>
          </a:p>
          <a:p>
            <a:r>
              <a:rPr lang="de-DE" sz="1400" dirty="0">
                <a:ea typeface="+mn-lt"/>
                <a:cs typeface="+mn-lt"/>
                <a:hlinkClick r:id="rId15"/>
              </a:rPr>
              <a:t>https://www.pinterest.de/pin/25825397840552031/</a:t>
            </a:r>
            <a:endParaRPr lang="de-DE" sz="1400" dirty="0">
              <a:ea typeface="+mn-lt"/>
              <a:cs typeface="+mn-lt"/>
            </a:endParaRPr>
          </a:p>
          <a:p>
            <a:r>
              <a:rPr lang="de-DE" sz="1400" dirty="0">
                <a:ea typeface="+mn-lt"/>
                <a:cs typeface="+mn-lt"/>
                <a:hlinkClick r:id="rId16"/>
              </a:rPr>
              <a:t>https://de.wikipedia.org/wiki/Annalena_Baerbock#/media/Datei:20180120_AB_HH.png</a:t>
            </a:r>
            <a:endParaRPr lang="de-DE" sz="1400" dirty="0">
              <a:ea typeface="+mn-lt"/>
              <a:cs typeface="+mn-lt"/>
            </a:endParaRPr>
          </a:p>
          <a:p>
            <a:r>
              <a:rPr lang="de-DE" sz="1400" dirty="0">
                <a:ea typeface="+mn-lt"/>
                <a:cs typeface="+mn-lt"/>
                <a:hlinkClick r:id="rId17"/>
              </a:rPr>
              <a:t>https://www.simplyscience.ch/teens-liesnach-archiv/articles/ein-windrad-fuer-jedes-haus.html</a:t>
            </a:r>
            <a:endParaRPr lang="de-DE" sz="1400" dirty="0">
              <a:cs typeface="Calibri"/>
            </a:endParaRPr>
          </a:p>
          <a:p>
            <a:endParaRPr lang="de-DE" sz="1400" dirty="0">
              <a:cs typeface="Calibri"/>
            </a:endParaRPr>
          </a:p>
          <a:p>
            <a:endParaRPr lang="de-DE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350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178F5-C69B-4C13-975A-BBFBB373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Calibri Light"/>
              </a:rPr>
              <a:t>Quellen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1D9FF3-2EAE-4F2C-B685-5EB9BAF4F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70000" lnSpcReduction="20000"/>
          </a:bodyPr>
          <a:lstStyle/>
          <a:p>
            <a:r>
              <a:rPr lang="de-DE" dirty="0">
                <a:ea typeface="+mn-lt"/>
                <a:cs typeface="+mn-lt"/>
                <a:hlinkClick r:id="rId2"/>
              </a:rPr>
              <a:t>Wahlumfrage - FDP 3 - Grüne 28 - Politik - SZ.de (sueddeutsche.de)</a:t>
            </a:r>
            <a:r>
              <a:rPr lang="de-DE" dirty="0">
                <a:ea typeface="+mn-lt"/>
                <a:cs typeface="+mn-lt"/>
              </a:rPr>
              <a:t> </a:t>
            </a:r>
            <a:endParaRPr lang="de-DE">
              <a:cs typeface="Calibri" panose="020F0502020204030204"/>
            </a:endParaRPr>
          </a:p>
          <a:p>
            <a:r>
              <a:rPr lang="de-DE" dirty="0">
                <a:ea typeface="+mn-lt"/>
                <a:cs typeface="+mn-lt"/>
                <a:hlinkClick r:id="rId3"/>
              </a:rPr>
              <a:t>Sexueller Missbrauch: Grüne übernehmen Verantwortung - taz.de</a:t>
            </a:r>
            <a:r>
              <a:rPr lang="de-DE" dirty="0">
                <a:ea typeface="+mn-lt"/>
                <a:cs typeface="+mn-lt"/>
              </a:rPr>
              <a:t> </a:t>
            </a:r>
            <a:endParaRPr lang="de-DE"/>
          </a:p>
          <a:p>
            <a:r>
              <a:rPr lang="de-DE" dirty="0">
                <a:ea typeface="+mn-lt"/>
                <a:cs typeface="+mn-lt"/>
                <a:hlinkClick r:id="rId4"/>
              </a:rPr>
              <a:t>Grünes Wahlprogramm zur Bundestagswahl 2021 - BÜNDNIS 90/DIE GRÜNEN (gruene.de)</a:t>
            </a:r>
            <a:r>
              <a:rPr lang="de-DE" dirty="0">
                <a:ea typeface="+mn-lt"/>
                <a:cs typeface="+mn-lt"/>
              </a:rPr>
              <a:t> </a:t>
            </a:r>
            <a:endParaRPr lang="de-DE"/>
          </a:p>
          <a:p>
            <a:r>
              <a:rPr lang="de-DE" dirty="0">
                <a:ea typeface="+mn-lt"/>
                <a:cs typeface="+mn-lt"/>
                <a:hlinkClick r:id="rId5"/>
              </a:rPr>
              <a:t>Die Grünen - Wahlplattform zur Bundestagswahl 1980 (boell.de)</a:t>
            </a:r>
            <a:r>
              <a:rPr lang="de-DE">
                <a:ea typeface="+mn-lt"/>
                <a:cs typeface="+mn-lt"/>
              </a:rPr>
              <a:t> [1]</a:t>
            </a:r>
            <a:endParaRPr lang="de-DE"/>
          </a:p>
          <a:p>
            <a:r>
              <a:rPr lang="de-DE">
                <a:ea typeface="+mn-lt"/>
                <a:cs typeface="+mn-lt"/>
              </a:rPr>
              <a:t>„Grüne Chronik 1980 – 2015“ herausgegeben von Bündnis 90/Die Grünen, 2015</a:t>
            </a:r>
            <a:endParaRPr lang="de-DE"/>
          </a:p>
          <a:p>
            <a:r>
              <a:rPr lang="de-DE" dirty="0">
                <a:ea typeface="+mn-lt"/>
                <a:cs typeface="+mn-lt"/>
                <a:hlinkClick r:id="rId6"/>
              </a:rPr>
              <a:t>Die Zukunft ist grün - Grundsatzprogramm (boell.de)</a:t>
            </a:r>
            <a:r>
              <a:rPr lang="de-DE" dirty="0">
                <a:ea typeface="+mn-lt"/>
                <a:cs typeface="+mn-lt"/>
              </a:rPr>
              <a:t> </a:t>
            </a:r>
            <a:endParaRPr lang="de-DE"/>
          </a:p>
          <a:p>
            <a:r>
              <a:rPr lang="de-DE" dirty="0">
                <a:ea typeface="+mn-lt"/>
                <a:cs typeface="+mn-lt"/>
                <a:hlinkClick r:id="rId7"/>
              </a:rPr>
              <a:t>Politische Grundsätze (boell.de)</a:t>
            </a:r>
            <a:r>
              <a:rPr lang="de-DE" dirty="0">
                <a:ea typeface="+mn-lt"/>
                <a:cs typeface="+mn-lt"/>
              </a:rPr>
              <a:t> </a:t>
            </a:r>
            <a:endParaRPr lang="de-DE"/>
          </a:p>
          <a:p>
            <a:r>
              <a:rPr lang="de-DE" dirty="0">
                <a:ea typeface="+mn-lt"/>
                <a:cs typeface="+mn-lt"/>
                <a:hlinkClick r:id="rId8"/>
              </a:rPr>
              <a:t>Grüne: Was an den Vorbehalten gegen die Partei dran ist (handelsblatt.com)</a:t>
            </a:r>
          </a:p>
          <a:p>
            <a:r>
              <a:rPr lang="de-DE" dirty="0">
                <a:ea typeface="+mn-lt"/>
                <a:cs typeface="+mn-lt"/>
                <a:hlinkClick r:id="rId9"/>
              </a:rPr>
              <a:t>https://www.spiegel.de/politik/deutschland/wahlumfrage-buendnis-90-die-gruenen-ziehen-an-cdu-csu-vorbei-a-a0bb7d41-b561-46c5-94e9-76eff934f1cc</a:t>
            </a:r>
            <a:endParaRPr lang="de-DE" dirty="0">
              <a:ea typeface="+mn-lt"/>
              <a:cs typeface="+mn-lt"/>
            </a:endParaRPr>
          </a:p>
          <a:p>
            <a:r>
              <a:rPr lang="de-DE" dirty="0">
                <a:ea typeface="+mn-lt"/>
                <a:cs typeface="+mn-lt"/>
                <a:hlinkClick r:id="rId10"/>
              </a:rPr>
              <a:t>https://www.zdf.de/nachrichten/politik/gruene-kanzlerkandidatur-baerbock-100.html</a:t>
            </a:r>
            <a:endParaRPr lang="de-DE" dirty="0">
              <a:ea typeface="+mn-lt"/>
              <a:cs typeface="+mn-lt"/>
            </a:endParaRPr>
          </a:p>
          <a:p>
            <a:r>
              <a:rPr lang="de-DE" dirty="0">
                <a:ea typeface="+mn-lt"/>
                <a:cs typeface="+mn-lt"/>
                <a:hlinkClick r:id="rId11"/>
              </a:rPr>
              <a:t>https://www.faz.net/aktuell/politik/inland/annalena-baerbock-oder-robert-habeck-union-beneidet-die-gruenen-17297155.html</a:t>
            </a:r>
            <a:endParaRPr lang="de-DE" dirty="0">
              <a:ea typeface="+mn-lt"/>
              <a:cs typeface="+mn-lt"/>
            </a:endParaRPr>
          </a:p>
          <a:p>
            <a:endParaRPr lang="de-D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45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A6DB7-9473-45E6-A83A-112D9CC9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 New Roman"/>
                <a:cs typeface="Calibri Light"/>
              </a:rPr>
              <a:t>1980 - Gründung</a:t>
            </a:r>
            <a:endParaRPr lang="de-DE" dirty="0">
              <a:latin typeface="Times New Roman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58F8B7-165E-4E6C-A537-869B5594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latin typeface="Calibri"/>
                <a:cs typeface="Times New Roman"/>
              </a:rPr>
              <a:t>Urbewegungen: </a:t>
            </a:r>
          </a:p>
          <a:p>
            <a:pPr marL="0" indent="0">
              <a:buNone/>
            </a:pPr>
            <a:r>
              <a:rPr lang="de-DE" dirty="0">
                <a:latin typeface="Calibri"/>
                <a:cs typeface="Times New Roman"/>
              </a:rPr>
              <a:t>   - Ökologiebewegung</a:t>
            </a:r>
          </a:p>
          <a:p>
            <a:pPr marL="0" indent="0">
              <a:buNone/>
            </a:pPr>
            <a:r>
              <a:rPr lang="de-DE" dirty="0">
                <a:latin typeface="Calibri"/>
                <a:cs typeface="Times New Roman"/>
              </a:rPr>
              <a:t>   - Anti-Atomkraft-Bewegung</a:t>
            </a:r>
          </a:p>
          <a:p>
            <a:pPr marL="0" indent="0">
              <a:buNone/>
            </a:pPr>
            <a:r>
              <a:rPr lang="de-DE" dirty="0">
                <a:latin typeface="Calibri"/>
                <a:cs typeface="Times New Roman"/>
              </a:rPr>
              <a:t>   - Friedensbewegung</a:t>
            </a:r>
          </a:p>
          <a:p>
            <a:pPr marL="0" indent="0">
              <a:buNone/>
            </a:pPr>
            <a:r>
              <a:rPr lang="de-DE" dirty="0">
                <a:latin typeface="Calibri"/>
                <a:cs typeface="Times New Roman"/>
              </a:rPr>
              <a:t>   - Frauenbewegung</a:t>
            </a:r>
          </a:p>
          <a:p>
            <a:pPr marL="0" indent="0">
              <a:buNone/>
            </a:pPr>
            <a:r>
              <a:rPr lang="de-DE" dirty="0">
                <a:latin typeface="Calibri"/>
                <a:cs typeface="Times New Roman"/>
              </a:rPr>
              <a:t>   - teilweise K-Gruppen</a:t>
            </a:r>
            <a:r>
              <a:rPr lang="de-DE" dirty="0">
                <a:latin typeface="Times New Roman"/>
                <a:cs typeface="Times New Roman"/>
              </a:rPr>
              <a:t> </a:t>
            </a:r>
          </a:p>
          <a:p>
            <a:endParaRPr lang="de-DE" dirty="0">
              <a:latin typeface="Times New Roman"/>
              <a:cs typeface="Times New Roman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6D74A0DF-6CFE-4AC7-AF12-BA743486B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987" y="1745411"/>
            <a:ext cx="643046" cy="45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5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B0768-5371-4179-BAEA-DF803C0B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Calibri Light"/>
              </a:rPr>
              <a:t>1980 - 1985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855D43-29D0-4897-9F96-08ED80EA6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  Ökofaschisten spalten sich ab</a:t>
            </a:r>
            <a:endParaRPr lang="de-DE"/>
          </a:p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  Gründung von ÖDP 1985</a:t>
            </a:r>
            <a:endParaRPr lang="de-DE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  Einfluss von K-Gruppen nimmt zu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 panose="020F0502020204030204"/>
              </a:rPr>
              <a:t>  Anfang von Konflikt zwischen </a:t>
            </a:r>
          </a:p>
          <a:p>
            <a:pPr marL="0" indent="0">
              <a:buNone/>
            </a:pPr>
            <a:r>
              <a:rPr lang="de-DE">
                <a:cs typeface="Calibri" panose="020F0502020204030204"/>
              </a:rPr>
              <a:t>   "Fundis" und "Realos"</a:t>
            </a:r>
          </a:p>
          <a:p>
            <a:pPr>
              <a:buFont typeface="Arial" panose="020F0502020204030204" pitchFamily="34" charset="0"/>
              <a:buChar char="•"/>
            </a:pPr>
            <a:endParaRPr lang="de-DE" dirty="0">
              <a:cs typeface="Calibri" panose="020F0502020204030204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75B12ED9-C592-4931-88F1-D1941E5C7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32" y="3121008"/>
            <a:ext cx="9213010" cy="2470663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FC864AB0-5CA5-406F-A69D-B1E658758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81" y="1745411"/>
            <a:ext cx="648279" cy="45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5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010DDF2-F5CA-40A6-8809-5F6AE59A1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C553-1AF1-4771-8A7D-00AB12C2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  <a:cs typeface="Calibri Light"/>
              </a:rPr>
              <a:t>Fundis</a:t>
            </a:r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7CAA2D-68C3-4490-A59B-E9DAF3E4C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None/>
            </a:pPr>
            <a:endParaRPr lang="de-DE" sz="1800">
              <a:solidFill>
                <a:srgbClr val="FFFFFF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de-DE" sz="1800">
              <a:solidFill>
                <a:srgbClr val="FFFFFF"/>
              </a:solidFill>
              <a:cs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2AE254-A553-4FCD-A670-3D2B2A10F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D455748A-B9AA-48A6-8F26-3DD58D4F8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3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F289FDF-859C-4D6A-8481-53B098075313}"/>
              </a:ext>
            </a:extLst>
          </p:cNvPr>
          <p:cNvSpPr txBox="1"/>
          <p:nvPr/>
        </p:nvSpPr>
        <p:spPr>
          <a:xfrm>
            <a:off x="1101306" y="3430437"/>
            <a:ext cx="443972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>
                <a:solidFill>
                  <a:schemeClr val="bg1"/>
                </a:solidFill>
                <a:cs typeface="Calibri"/>
              </a:rPr>
              <a:t>"Die Grünen sind eine Anti-Parteien-Partei."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DDC15F0-F16D-427C-A8F0-4DAA3925F9B7}"/>
              </a:ext>
            </a:extLst>
          </p:cNvPr>
          <p:cNvSpPr txBox="1"/>
          <p:nvPr/>
        </p:nvSpPr>
        <p:spPr>
          <a:xfrm>
            <a:off x="4924783" y="4062143"/>
            <a:ext cx="194082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i="1" dirty="0">
                <a:solidFill>
                  <a:schemeClr val="bg1"/>
                </a:solidFill>
              </a:rPr>
              <a:t>Petra Kelly 1980</a:t>
            </a:r>
            <a:endParaRPr lang="de-DE" sz="2000" i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FBE7DF7-4E8D-4DD2-9DA0-36F1F549A93E}"/>
              </a:ext>
            </a:extLst>
          </p:cNvPr>
          <p:cNvSpPr txBox="1"/>
          <p:nvPr/>
        </p:nvSpPr>
        <p:spPr>
          <a:xfrm>
            <a:off x="9450340" y="619452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/>
              <a:t>Petra Kelly</a:t>
            </a:r>
            <a:endParaRPr lang="de-D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15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F521F8E2-F5D9-4157-B377-AAFE44A03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5641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AB5859-0C3B-4536-9743-0CAF111ED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6C86BA-5BDD-4770-8536-008AE43A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206" y="516835"/>
            <a:ext cx="6339840" cy="1666501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  <a:cs typeface="Calibri Light"/>
              </a:rPr>
              <a:t>Realos</a:t>
            </a:r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A51F47-81C5-43A3-98C0-DB7B15721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371A71-FD94-4F31-BCBE-8923F7657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206" y="2236304"/>
            <a:ext cx="6339840" cy="3652667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de-DE" sz="1800">
                <a:solidFill>
                  <a:srgbClr val="FFFFFF"/>
                </a:solidFill>
                <a:cs typeface="Calibri"/>
              </a:rPr>
              <a:t>  Die Linken im System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de-DE" sz="1800">
                <a:solidFill>
                  <a:srgbClr val="FFFFFF"/>
                </a:solidFill>
                <a:cs typeface="Calibri"/>
              </a:rPr>
              <a:t>  Für mögliche Regierungsposition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de-DE" sz="1800">
                <a:solidFill>
                  <a:srgbClr val="FFFFFF"/>
                </a:solidFill>
                <a:cs typeface="Calibri"/>
              </a:rPr>
              <a:t>  realpolitisch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DC36341-83C1-47FA-85B1-812A8C83B1F6}"/>
              </a:ext>
            </a:extLst>
          </p:cNvPr>
          <p:cNvSpPr txBox="1"/>
          <p:nvPr/>
        </p:nvSpPr>
        <p:spPr>
          <a:xfrm>
            <a:off x="20" y="6172201"/>
            <a:ext cx="4578952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300" i="1">
                <a:solidFill>
                  <a:srgbClr val="FFFFFF"/>
                </a:solidFill>
              </a:rPr>
              <a:t>Joschka Fischer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A8280FE-343E-4748-BAE9-5607861777CC}"/>
              </a:ext>
            </a:extLst>
          </p:cNvPr>
          <p:cNvSpPr txBox="1"/>
          <p:nvPr/>
        </p:nvSpPr>
        <p:spPr>
          <a:xfrm>
            <a:off x="5380299" y="4280703"/>
            <a:ext cx="399712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"Das Wesen des Konjunktivs ist es dass er nicht in der Wirklichkeit stattfindet." </a:t>
            </a:r>
            <a:r>
              <a:rPr lang="de-DE" i="1" dirty="0">
                <a:solidFill>
                  <a:schemeClr val="bg1"/>
                </a:solidFill>
              </a:rPr>
              <a:t>Joschka Fischer 31.7.2005</a:t>
            </a:r>
          </a:p>
        </p:txBody>
      </p:sp>
    </p:spTree>
    <p:extLst>
      <p:ext uri="{BB962C8B-B14F-4D97-AF65-F5344CB8AC3E}">
        <p14:creationId xmlns:p14="http://schemas.microsoft.com/office/powerpoint/2010/main" val="250123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712D1-812B-4925-A123-CAABADE5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Calibri Light"/>
              </a:rPr>
              <a:t>1987 - 1990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8E0BB7-2D7A-4105-8E59-F89C17008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97523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de-DE" dirty="0">
                <a:cs typeface="Calibri" panose="020F0502020204030204"/>
              </a:rPr>
              <a:t>   Lehnen Wiedervereinigung ab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de-DE" dirty="0">
                <a:cs typeface="Calibri" panose="020F0502020204030204"/>
              </a:rPr>
              <a:t>   Zur Bundestagswahl 1990 stellen sich Grüne offen gegen deutsche Frage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de-DE" dirty="0">
                <a:cs typeface="Calibri" panose="020F0502020204030204"/>
              </a:rPr>
              <a:t>   Kurz vor Bundestagswahl 1990 klagen sie </a:t>
            </a:r>
            <a:r>
              <a:rPr lang="de-DE" dirty="0" err="1">
                <a:cs typeface="Calibri" panose="020F0502020204030204"/>
              </a:rPr>
              <a:t>seperate</a:t>
            </a:r>
            <a:r>
              <a:rPr lang="de-DE" dirty="0">
                <a:cs typeface="Calibri" panose="020F0502020204030204"/>
              </a:rPr>
              <a:t> Zählung von BRD und DDR Stimmen ein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AD5E2641-A3B6-4F51-BD3D-00180897F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521" y="1731034"/>
            <a:ext cx="687109" cy="4661139"/>
          </a:xfrm>
          <a:prstGeom prst="rect">
            <a:avLst/>
          </a:prstGeom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05C97013-6E7B-47AB-A6E7-A6CC7DA34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117" y="1904462"/>
            <a:ext cx="2743200" cy="38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0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64488-25B0-47DF-98E7-A0852E7D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Calibri Light"/>
              </a:rPr>
              <a:t>1990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E54ED-51DA-4EA7-9BBF-7CB80515F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040702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/>
              </a:rPr>
              <a:t>  Reformation von Parteistrukturen und Ausrichtung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/>
              </a:rPr>
              <a:t>   Großteil von "Fundis" und kleinerer Teil des linken Flügels treten aus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de-DE">
                <a:cs typeface="Calibri"/>
              </a:rPr>
              <a:t>   Fusion mit Bündnis 90 erst 1993</a:t>
            </a:r>
            <a:endParaRPr lang="de-DE" dirty="0">
              <a:cs typeface="Calibri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275778BE-662C-492E-AA69-931657F37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332" y="1745411"/>
            <a:ext cx="681486" cy="4632384"/>
          </a:xfrm>
          <a:prstGeom prst="rect">
            <a:avLst/>
          </a:prstGeom>
        </p:spPr>
      </p:pic>
      <p:pic>
        <p:nvPicPr>
          <p:cNvPr id="4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id="{441C738E-95A6-4924-924F-CFFF1E21B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590" y="2154032"/>
            <a:ext cx="4037161" cy="391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9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6AA15AE-DAFE-4E1E-B05F-F57962FD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3376A3-F704-4794-A2F4-47EFF2D4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1990 in der DDR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70A49B-3178-4B59-B560-35A2A73E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996" y="4513130"/>
            <a:ext cx="3417990" cy="12386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/>
              </a:rPr>
              <a:t>6,2 %</a:t>
            </a:r>
            <a:r>
              <a:rPr lang="en-US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/>
              </a:rPr>
              <a:t> </a:t>
            </a:r>
          </a:p>
        </p:txBody>
      </p:sp>
      <p:pic>
        <p:nvPicPr>
          <p:cNvPr id="4" name="Grafik 4" descr="Ein Bild, das Text, draußen enthält.&#10;&#10;Beschreibung automatisch generiert.">
            <a:extLst>
              <a:ext uri="{FF2B5EF4-FFF2-40B4-BE49-F238E27FC236}">
                <a16:creationId xmlns:a16="http://schemas.microsoft.com/office/drawing/2014/main" id="{143AAC5E-1942-4030-94F8-881D29FA3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670121"/>
            <a:ext cx="6912217" cy="499407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7141D5-A57C-43F5-A655-5BA2D0D2A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9DB1F97-BFF9-46CC-8EB4-BB63B98F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CAE6E3-39B4-4A16-97BC-9C376B9B7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24562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1100</Words>
  <Application>Microsoft Macintosh PowerPoint</Application>
  <PresentationFormat>Breitbild</PresentationFormat>
  <Paragraphs>126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Retrospect</vt:lpstr>
      <vt:lpstr>PowerPoint-Präsentation</vt:lpstr>
      <vt:lpstr>Historie </vt:lpstr>
      <vt:lpstr>1980 - Gründung</vt:lpstr>
      <vt:lpstr>1980 - 1985</vt:lpstr>
      <vt:lpstr>Fundis</vt:lpstr>
      <vt:lpstr>Realos</vt:lpstr>
      <vt:lpstr>1987 - 1990</vt:lpstr>
      <vt:lpstr>1990</vt:lpstr>
      <vt:lpstr>1990 in der DDR</vt:lpstr>
      <vt:lpstr>1994</vt:lpstr>
      <vt:lpstr>1998 - 2002</vt:lpstr>
      <vt:lpstr>2002 - 2005</vt:lpstr>
      <vt:lpstr>2005 - 2013</vt:lpstr>
      <vt:lpstr>2013</vt:lpstr>
      <vt:lpstr>2017</vt:lpstr>
      <vt:lpstr>Führungskräfte</vt:lpstr>
      <vt:lpstr>Annalena Baerbock</vt:lpstr>
      <vt:lpstr>Robert Habeck</vt:lpstr>
      <vt:lpstr>Parteiprogramm 2021</vt:lpstr>
      <vt:lpstr>Ansätze der Umsetzung</vt:lpstr>
      <vt:lpstr>Diskussionsfrage</vt:lpstr>
      <vt:lpstr>Fazit</vt:lpstr>
      <vt:lpstr>Bildquellen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HP</dc:creator>
  <cp:lastModifiedBy>Max Mustermann</cp:lastModifiedBy>
  <cp:revision>1015</cp:revision>
  <dcterms:created xsi:type="dcterms:W3CDTF">2021-04-20T16:24:30Z</dcterms:created>
  <dcterms:modified xsi:type="dcterms:W3CDTF">2021-04-24T08:42:09Z</dcterms:modified>
</cp:coreProperties>
</file>